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BC0"/>
    <a:srgbClr val="026093"/>
    <a:srgbClr val="979797"/>
    <a:srgbClr val="006D9D"/>
    <a:srgbClr val="FDD115"/>
    <a:srgbClr val="003200"/>
    <a:srgbClr val="127BB5"/>
    <a:srgbClr val="26A63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733F9-9714-4B86-A347-DAB096892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220F3F-973C-4147-9635-7560561C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C6F02-C32C-4471-A137-F35D8BA6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74BA9-8386-465F-ABE0-69D70F6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6DE56-FAF3-4F29-9AA9-E03FB80F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D496E-8FC1-4904-BE98-196BB175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F3DE2C-8ACD-4F0B-9DB7-239F8B25D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B11E1-7626-4E4B-BACE-5DB4DA8F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C91692-9188-4448-9AF1-3ADD50C2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57B423-953D-40AB-BA5A-E7940601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0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8836B4-757E-47FE-AD75-5CE949792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D800CA-19AE-4CC0-BD9F-E2222EE0B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89EFFB-7AFC-42E9-83A3-4914F271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93B8F4-620B-4C87-94D7-93A255E6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2CF6CF-AC80-49DB-B500-0039944E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8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E6168-DE94-4373-B08A-A02F8F1F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C1BC2-3A5C-4573-8B32-33DDF7BB1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64521-C699-4FEE-9D1F-E74DD3BB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CB139B-11B9-4F95-892E-37683D8B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F5CAB-ED8E-42AC-BBAC-B8287C24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1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A04B9-A21C-484F-9806-1AEB94AE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E7ED4F-2026-43DB-9DA9-D874609E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1B263-9483-43EC-B9F6-12322090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12969-3DB5-4067-909C-F943861A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5D69B0-85E9-442D-A159-D6CD28EF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63E8A-5D4B-4446-BD95-6F6626B3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91A8B-A401-4692-A9F0-D94386F99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025241-80F0-48C3-9661-3627E8877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9E4657-0551-4D36-BD6E-A357941C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443096-60DF-4ABE-9699-99E4344A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1CE84-A84D-40A4-B9D8-2166BC9F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8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33F49-B9CC-4888-A586-2D312E0E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C98301-BB62-4EFD-81FE-03AABFA2B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955E0A-A3BF-4947-ACA6-92FA93F1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256442-D45B-46D2-9BE1-C71A1B2F0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651834-59F6-4331-922C-0FAEC7AFE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A2A49E-C976-4A94-9E53-A67ED14C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8B4DC3-924A-4EBC-9252-FF63AAF6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FC6C8E-726F-4132-9886-5FFBEF6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879C8-058D-4175-8A61-576BEA27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DA8EEF-1EA1-4944-9CDB-9E46B40B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8360C6-D4C2-46DC-B004-0B8A0B1B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4F1149-2039-44CE-BF2E-5E08BE29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3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5BEE05-B96D-48CE-8C69-0B0860FF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261AB6-F972-4FA1-9B6A-88F8DAA6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58BC6A-1ABA-4B8F-9EBD-0E6E08FA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3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BFEE3-9125-4CF5-9F18-BD27418E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A359F0-8CAB-4050-9DC7-DA36BB2E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81B473-D25A-40EC-8A96-5DA3AC372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E9B134-BF11-493D-ADCB-3BB50EBB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A2449-38DF-49A5-A2B2-A178E870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95B854-B9B4-48F2-8062-25A49385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9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14BCE-F942-4EA1-8C22-B4ED24C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B325B4-83CA-4943-AC15-590B8232F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147958-12BE-41C8-8F71-F1FCB2AB9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6618FD-DFE6-4E9C-8E89-1A3A3E39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B91F9-BE66-47A2-9CAA-0C21E0A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F67C82-25DC-46B9-89E0-8FF28D0D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33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19CF961-405F-4D5D-B691-F4C9B07A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89E343-4860-4CD8-B646-EB39C7C3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54C4BB-E8C1-40EF-84D3-F4245499D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6D39-6E7F-414B-ADDF-9B8F7508803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94D8C-7E6E-4A98-B85D-B241ADB17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7EA9D7-E84E-48C0-B71A-C8F683897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F59D-C48C-4B4A-9C22-3055B5123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88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Ícone&#10;&#10;Descrição gerada automaticamente">
            <a:extLst>
              <a:ext uri="{FF2B5EF4-FFF2-40B4-BE49-F238E27FC236}">
                <a16:creationId xmlns:a16="http://schemas.microsoft.com/office/drawing/2014/main" id="{83B6BDED-0D78-498C-872B-80C9EBC48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86" cy="685799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791280F-5AD9-418E-B91E-5A8E465F9F1F}"/>
              </a:ext>
            </a:extLst>
          </p:cNvPr>
          <p:cNvSpPr/>
          <p:nvPr/>
        </p:nvSpPr>
        <p:spPr>
          <a:xfrm>
            <a:off x="6802739" y="228599"/>
            <a:ext cx="5021508" cy="6400800"/>
          </a:xfrm>
          <a:prstGeom prst="rect">
            <a:avLst/>
          </a:prstGeom>
          <a:solidFill>
            <a:srgbClr val="0068A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42FC4FE-F053-4A66-A8FD-E6EC9EB2D381}"/>
              </a:ext>
            </a:extLst>
          </p:cNvPr>
          <p:cNvSpPr txBox="1"/>
          <p:nvPr/>
        </p:nvSpPr>
        <p:spPr>
          <a:xfrm>
            <a:off x="7124113" y="1761135"/>
            <a:ext cx="433449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Programa: </a:t>
            </a:r>
          </a:p>
          <a:p>
            <a:pPr algn="ctr"/>
            <a:r>
              <a:rPr lang="pt-BR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Mais</a:t>
            </a:r>
          </a:p>
          <a:p>
            <a:pPr algn="ctr"/>
            <a:r>
              <a:rPr lang="pt-BR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Produtivo</a:t>
            </a:r>
            <a:br>
              <a:rPr lang="pt-BR" sz="3600" dirty="0">
                <a:solidFill>
                  <a:srgbClr val="FFFFFF"/>
                </a:solidFill>
              </a:rPr>
            </a:br>
            <a:br>
              <a:rPr lang="pt-BR" sz="2800" i="1" dirty="0">
                <a:solidFill>
                  <a:srgbClr val="FFFFFF"/>
                </a:solidFill>
              </a:rPr>
            </a:br>
            <a:endParaRPr lang="pt-BR" i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7039915" y="460828"/>
            <a:ext cx="4547155" cy="5936342"/>
          </a:xfrm>
          <a:prstGeom prst="rect">
            <a:avLst/>
          </a:prstGeom>
          <a:noFill/>
          <a:ln w="381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3" y="5326758"/>
            <a:ext cx="2605281" cy="130264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50E960C-6DFD-438B-8DCE-DD5ED8B8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30" y="5868537"/>
            <a:ext cx="2605281" cy="4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8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Uma imagem contendo Ícone&#10;&#10;Descrição gerada automaticamente">
            <a:extLst>
              <a:ext uri="{FF2B5EF4-FFF2-40B4-BE49-F238E27FC236}">
                <a16:creationId xmlns:a16="http://schemas.microsoft.com/office/drawing/2014/main" id="{4D88CDA7-112A-4181-B707-993F5C54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42FC4FE-F053-4A66-A8FD-E6EC9EB2D381}"/>
              </a:ext>
            </a:extLst>
          </p:cNvPr>
          <p:cNvSpPr txBox="1"/>
          <p:nvPr/>
        </p:nvSpPr>
        <p:spPr>
          <a:xfrm>
            <a:off x="2657050" y="1800802"/>
            <a:ext cx="214788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de e-mail marketing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Locaweb</a:t>
            </a:r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3200" i="1" dirty="0">
                <a:solidFill>
                  <a:srgbClr val="FFFFFF"/>
                </a:solidFill>
              </a:rPr>
            </a:br>
            <a:endParaRPr lang="pt-BR" sz="2000" i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423082" y="341194"/>
            <a:ext cx="11327640" cy="6168788"/>
          </a:xfrm>
          <a:prstGeom prst="rect">
            <a:avLst/>
          </a:prstGeom>
          <a:noFill/>
          <a:ln w="38100">
            <a:solidFill>
              <a:srgbClr val="67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16" y="348018"/>
            <a:ext cx="1792406" cy="896203"/>
          </a:xfrm>
          <a:prstGeom prst="rect">
            <a:avLst/>
          </a:prstGeom>
        </p:spPr>
      </p:pic>
      <p:pic>
        <p:nvPicPr>
          <p:cNvPr id="8" name="Picture 10" descr="E-mail corporativo: a importância do uso para a sua empresa!">
            <a:extLst>
              <a:ext uri="{FF2B5EF4-FFF2-40B4-BE49-F238E27FC236}">
                <a16:creationId xmlns:a16="http://schemas.microsoft.com/office/drawing/2014/main" id="{5FD12D18-38A8-426C-8332-A5598D36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46" y="1505944"/>
            <a:ext cx="1765240" cy="15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DCD5221-8694-4A5B-BA73-B098E203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568" y="1665652"/>
            <a:ext cx="1361781" cy="127861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04BE1D-8AC5-4459-A5C0-53539146962C}"/>
              </a:ext>
            </a:extLst>
          </p:cNvPr>
          <p:cNvSpPr txBox="1"/>
          <p:nvPr/>
        </p:nvSpPr>
        <p:spPr>
          <a:xfrm>
            <a:off x="649356" y="511853"/>
            <a:ext cx="10893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ABORDAGEM COM AS EMPRESAS</a:t>
            </a:r>
            <a:endParaRPr lang="pt-BR" sz="3600" i="1" dirty="0"/>
          </a:p>
        </p:txBody>
      </p:sp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ABAFA446-7B66-4A5C-8DF3-5476E57A1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1" y="3562685"/>
            <a:ext cx="1653719" cy="23572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27FFA0-F9F9-4B23-9A5A-150B96D1C822}"/>
              </a:ext>
            </a:extLst>
          </p:cNvPr>
          <p:cNvSpPr txBox="1"/>
          <p:nvPr/>
        </p:nvSpPr>
        <p:spPr>
          <a:xfrm>
            <a:off x="2391235" y="4281184"/>
            <a:ext cx="294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E-mail: Café com o Presidente: Brasil Mais Produtivo é um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sucesso de adesão. </a:t>
            </a:r>
          </a:p>
        </p:txBody>
      </p:sp>
      <p:pic>
        <p:nvPicPr>
          <p:cNvPr id="10" name="Picture 8" descr="whats sem fundo | MARKETING DIGITAL">
            <a:extLst>
              <a:ext uri="{FF2B5EF4-FFF2-40B4-BE49-F238E27FC236}">
                <a16:creationId xmlns:a16="http://schemas.microsoft.com/office/drawing/2014/main" id="{87561036-80EE-4B31-B5B3-E569496D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55" y="4106250"/>
            <a:ext cx="1361780" cy="136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3F5478-4415-4245-97A5-F70CAE00C63D}"/>
              </a:ext>
            </a:extLst>
          </p:cNvPr>
          <p:cNvSpPr txBox="1"/>
          <p:nvPr/>
        </p:nvSpPr>
        <p:spPr>
          <a:xfrm>
            <a:off x="6470091" y="1936872"/>
            <a:ext cx="136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Ligações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Telefônicas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0716BBB-9B1E-4EEA-BE87-15ADC855A7EA}"/>
              </a:ext>
            </a:extLst>
          </p:cNvPr>
          <p:cNvSpPr txBox="1"/>
          <p:nvPr/>
        </p:nvSpPr>
        <p:spPr>
          <a:xfrm>
            <a:off x="6452442" y="4407156"/>
            <a:ext cx="1554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Mensagens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pelo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WhatsApp</a:t>
            </a:r>
          </a:p>
        </p:txBody>
      </p:sp>
      <p:pic>
        <p:nvPicPr>
          <p:cNvPr id="24" name="Picture 4" descr="5 tendências para o Instagram em 2020 – Meio &amp; Mensagem">
            <a:extLst>
              <a:ext uri="{FF2B5EF4-FFF2-40B4-BE49-F238E27FC236}">
                <a16:creationId xmlns:a16="http://schemas.microsoft.com/office/drawing/2014/main" id="{58241787-DCEA-4360-A6E1-5B1EFAA6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49" y="1771437"/>
            <a:ext cx="1139337" cy="103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24BF9A64-0139-4CF5-988D-BE290CC85B78}"/>
              </a:ext>
            </a:extLst>
          </p:cNvPr>
          <p:cNvSpPr txBox="1"/>
          <p:nvPr/>
        </p:nvSpPr>
        <p:spPr>
          <a:xfrm>
            <a:off x="9407506" y="1936872"/>
            <a:ext cx="1653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Publicações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 no Instagram</a:t>
            </a:r>
          </a:p>
        </p:txBody>
      </p:sp>
      <p:pic>
        <p:nvPicPr>
          <p:cNvPr id="26" name="Picture 2" descr="Facebook – entre ou cadastre-se">
            <a:extLst>
              <a:ext uri="{FF2B5EF4-FFF2-40B4-BE49-F238E27FC236}">
                <a16:creationId xmlns:a16="http://schemas.microsoft.com/office/drawing/2014/main" id="{35AAB78E-18C0-4498-8BEB-378621A3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22" y="4312439"/>
            <a:ext cx="1139336" cy="113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184AE187-D38D-446D-9C94-CC4B7F50F3AE}"/>
              </a:ext>
            </a:extLst>
          </p:cNvPr>
          <p:cNvSpPr txBox="1"/>
          <p:nvPr/>
        </p:nvSpPr>
        <p:spPr>
          <a:xfrm>
            <a:off x="9461562" y="4463974"/>
            <a:ext cx="1545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Publicações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</a:rPr>
              <a:t> no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Facebook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Uma imagem contendo Ícone&#10;&#10;Descrição gerada automaticamente">
            <a:extLst>
              <a:ext uri="{FF2B5EF4-FFF2-40B4-BE49-F238E27FC236}">
                <a16:creationId xmlns:a16="http://schemas.microsoft.com/office/drawing/2014/main" id="{4D88CDA7-112A-4181-B707-993F5C54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0" y="-3412"/>
            <a:ext cx="12192000" cy="6858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423082" y="341194"/>
            <a:ext cx="11327640" cy="6168788"/>
          </a:xfrm>
          <a:prstGeom prst="rect">
            <a:avLst/>
          </a:prstGeom>
          <a:noFill/>
          <a:ln w="38100">
            <a:solidFill>
              <a:srgbClr val="67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348018"/>
            <a:ext cx="1910686" cy="9553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04BE1D-8AC5-4459-A5C0-53539146962C}"/>
              </a:ext>
            </a:extLst>
          </p:cNvPr>
          <p:cNvSpPr txBox="1"/>
          <p:nvPr/>
        </p:nvSpPr>
        <p:spPr>
          <a:xfrm>
            <a:off x="3656856" y="908698"/>
            <a:ext cx="4860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EM ADESÕES</a:t>
            </a:r>
            <a:endParaRPr lang="pt-BR" sz="3600" i="1" u="sng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FDA28A-AD89-4A6C-9193-520E99D923FC}"/>
              </a:ext>
            </a:extLst>
          </p:cNvPr>
          <p:cNvSpPr txBox="1"/>
          <p:nvPr/>
        </p:nvSpPr>
        <p:spPr>
          <a:xfrm>
            <a:off x="1567787" y="1876670"/>
            <a:ext cx="9038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divulgação do Brasil + resultou em 18 adesões nos primeiros 45 dias.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BAB3B81-EEC4-41A5-89F0-657B0389A7E5}"/>
              </a:ext>
            </a:extLst>
          </p:cNvPr>
          <p:cNvSpPr txBox="1"/>
          <p:nvPr/>
        </p:nvSpPr>
        <p:spPr>
          <a:xfrm>
            <a:off x="1567787" y="5333985"/>
            <a:ext cx="908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 novas associadas, devido ao desconto do Brasil Mais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E478A7-DEE0-4570-87B4-DCCF08D215C4}"/>
              </a:ext>
            </a:extLst>
          </p:cNvPr>
          <p:cNvSpPr txBox="1"/>
          <p:nvPr/>
        </p:nvSpPr>
        <p:spPr>
          <a:xfrm>
            <a:off x="4181120" y="4629449"/>
            <a:ext cx="3811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ASSOCIADAS</a:t>
            </a:r>
            <a:endParaRPr lang="pt-BR" sz="3600" i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71E9B06-2741-49C4-9BC7-3161B8976C1C}"/>
              </a:ext>
            </a:extLst>
          </p:cNvPr>
          <p:cNvSpPr txBox="1"/>
          <p:nvPr/>
        </p:nvSpPr>
        <p:spPr>
          <a:xfrm>
            <a:off x="1576885" y="3037464"/>
            <a:ext cx="9038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 Empresas associadas aderiram ao Programa.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A3AFDA-4539-4BB9-8507-418162DAF525}"/>
              </a:ext>
            </a:extLst>
          </p:cNvPr>
          <p:cNvSpPr txBox="1"/>
          <p:nvPr/>
        </p:nvSpPr>
        <p:spPr>
          <a:xfrm>
            <a:off x="1576885" y="3889746"/>
            <a:ext cx="9038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05 Empresas não associadas aderiram ao Programa.</a:t>
            </a:r>
          </a:p>
        </p:txBody>
      </p:sp>
    </p:spTree>
    <p:extLst>
      <p:ext uri="{BB962C8B-B14F-4D97-AF65-F5344CB8AC3E}">
        <p14:creationId xmlns:p14="http://schemas.microsoft.com/office/powerpoint/2010/main" val="22730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Uma imagem contendo Ícone&#10;&#10;Descrição gerada automaticamente">
            <a:extLst>
              <a:ext uri="{FF2B5EF4-FFF2-40B4-BE49-F238E27FC236}">
                <a16:creationId xmlns:a16="http://schemas.microsoft.com/office/drawing/2014/main" id="{4D88CDA7-112A-4181-B707-993F5C54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40"/>
            <a:ext cx="12192000" cy="6858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423082" y="341194"/>
            <a:ext cx="11327640" cy="6168788"/>
          </a:xfrm>
          <a:prstGeom prst="rect">
            <a:avLst/>
          </a:prstGeom>
          <a:noFill/>
          <a:ln w="38100">
            <a:solidFill>
              <a:srgbClr val="67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348018"/>
            <a:ext cx="1910686" cy="9553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04BE1D-8AC5-4459-A5C0-53539146962C}"/>
              </a:ext>
            </a:extLst>
          </p:cNvPr>
          <p:cNvSpPr txBox="1"/>
          <p:nvPr/>
        </p:nvSpPr>
        <p:spPr>
          <a:xfrm>
            <a:off x="0" y="72541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FINANCEIROS:</a:t>
            </a:r>
            <a:endParaRPr lang="pt-BR" sz="3600" i="1" u="sng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393831-C72E-CD1A-4734-878ED0F0F270}"/>
              </a:ext>
            </a:extLst>
          </p:cNvPr>
          <p:cNvSpPr txBox="1"/>
          <p:nvPr/>
        </p:nvSpPr>
        <p:spPr>
          <a:xfrm>
            <a:off x="834886" y="1878136"/>
            <a:ext cx="105222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tempos em que Sindicatos precisam melhorar seus rendimento$, o Brasil Mais foi uma excelente ação.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8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Tivemos como “bonificação” da Fiep, por adesões ao programa, o valor total de R$15.500,00. </a:t>
            </a:r>
            <a:endParaRPr lang="pt-BR" sz="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Além de ser um programa que leva resultados para as empresas, proporcionou ao Sindimetal um caixa a mais para investir na entidade. Um verdadeiro ganha-ganha!</a:t>
            </a:r>
          </a:p>
        </p:txBody>
      </p:sp>
    </p:spTree>
    <p:extLst>
      <p:ext uri="{BB962C8B-B14F-4D97-AF65-F5344CB8AC3E}">
        <p14:creationId xmlns:p14="http://schemas.microsoft.com/office/powerpoint/2010/main" val="14276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423082" y="341194"/>
            <a:ext cx="11327640" cy="6168788"/>
          </a:xfrm>
          <a:prstGeom prst="rect">
            <a:avLst/>
          </a:prstGeom>
          <a:noFill/>
          <a:ln w="38100">
            <a:solidFill>
              <a:srgbClr val="67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348018"/>
            <a:ext cx="1910686" cy="9553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0C1608-7555-FB75-6407-B6EBDD92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49" y="1985749"/>
            <a:ext cx="10022502" cy="339829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C21028E-9697-1F56-96D1-DD9C10A75593}"/>
              </a:ext>
            </a:extLst>
          </p:cNvPr>
          <p:cNvSpPr/>
          <p:nvPr/>
        </p:nvSpPr>
        <p:spPr>
          <a:xfrm>
            <a:off x="10383694" y="1685498"/>
            <a:ext cx="1312437" cy="8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4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Uma imagem contendo Ícone&#10;&#10;Descrição gerada automaticamente">
            <a:extLst>
              <a:ext uri="{FF2B5EF4-FFF2-40B4-BE49-F238E27FC236}">
                <a16:creationId xmlns:a16="http://schemas.microsoft.com/office/drawing/2014/main" id="{4D88CDA7-112A-4181-B707-993F5C54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75"/>
            <a:ext cx="12192000" cy="656902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D74BB8B-701F-4A05-8DF0-43C84ACDD3A4}"/>
              </a:ext>
            </a:extLst>
          </p:cNvPr>
          <p:cNvSpPr/>
          <p:nvPr/>
        </p:nvSpPr>
        <p:spPr>
          <a:xfrm>
            <a:off x="423082" y="341194"/>
            <a:ext cx="11327640" cy="6168788"/>
          </a:xfrm>
          <a:prstGeom prst="rect">
            <a:avLst/>
          </a:prstGeom>
          <a:noFill/>
          <a:ln w="38100">
            <a:solidFill>
              <a:srgbClr val="67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09E6FE-89CE-4BCC-BA55-D7088ACC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638553"/>
            <a:ext cx="4394578" cy="219728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04BE1D-8AC5-4459-A5C0-53539146962C}"/>
              </a:ext>
            </a:extLst>
          </p:cNvPr>
          <p:cNvSpPr txBox="1"/>
          <p:nvPr/>
        </p:nvSpPr>
        <p:spPr>
          <a:xfrm>
            <a:off x="3898711" y="3012507"/>
            <a:ext cx="439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MUITO</a:t>
            </a: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OBRIGADA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pt-BR" sz="3600" dirty="0">
              <a:latin typeface="Berlin Sans FB" panose="020E0602020502020306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C98600-1CCE-400D-9FCC-ED89371ED2FB}"/>
              </a:ext>
            </a:extLst>
          </p:cNvPr>
          <p:cNvSpPr txBox="1"/>
          <p:nvPr/>
        </p:nvSpPr>
        <p:spPr>
          <a:xfrm>
            <a:off x="2970662" y="5389190"/>
            <a:ext cx="6250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3337-6565 / 43 9.9928-4623</a:t>
            </a:r>
            <a:endParaRPr lang="pt-BR" sz="3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2F81D6-2CAE-4BFD-A582-112F7CF97561}"/>
              </a:ext>
            </a:extLst>
          </p:cNvPr>
          <p:cNvSpPr txBox="1"/>
          <p:nvPr/>
        </p:nvSpPr>
        <p:spPr>
          <a:xfrm>
            <a:off x="2970662" y="4889360"/>
            <a:ext cx="6250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atendimento@sindimetalnortepr.com.br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25A92F-B975-68B1-0077-2C4E3A83F9B3}"/>
              </a:ext>
            </a:extLst>
          </p:cNvPr>
          <p:cNvSpPr txBox="1"/>
          <p:nvPr/>
        </p:nvSpPr>
        <p:spPr>
          <a:xfrm>
            <a:off x="3434687" y="4127920"/>
            <a:ext cx="532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Juliana </a:t>
            </a:r>
            <a:r>
              <a:rPr lang="pt-BR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Quini</a:t>
            </a:r>
            <a:endParaRPr lang="pt-BR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03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16D36EA15FBA4F894EA253DFC2BE68" ma:contentTypeVersion="13" ma:contentTypeDescription="Crie um novo documento." ma:contentTypeScope="" ma:versionID="3dcb3c8baac95d29d9c39ff86cee3adb">
  <xsd:schema xmlns:xsd="http://www.w3.org/2001/XMLSchema" xmlns:xs="http://www.w3.org/2001/XMLSchema" xmlns:p="http://schemas.microsoft.com/office/2006/metadata/properties" xmlns:ns2="0d8a57e8-cc9b-4a02-8ff9-052176d35cc3" xmlns:ns3="78a2e60b-3afa-4389-b118-b1c08f156a9b" targetNamespace="http://schemas.microsoft.com/office/2006/metadata/properties" ma:root="true" ma:fieldsID="5058949c7d1b332bbfe5af6ae2a874ef" ns2:_="" ns3:_="">
    <xsd:import namespace="0d8a57e8-cc9b-4a02-8ff9-052176d35cc3"/>
    <xsd:import namespace="78a2e60b-3afa-4389-b118-b1c08f156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a57e8-cc9b-4a02-8ff9-052176d35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2e60b-3afa-4389-b118-b1c08f156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3FC5B3-2604-473A-A84F-ADB9EDAFBF69}"/>
</file>

<file path=customXml/itemProps2.xml><?xml version="1.0" encoding="utf-8"?>
<ds:datastoreItem xmlns:ds="http://schemas.openxmlformats.org/officeDocument/2006/customXml" ds:itemID="{69130680-1A53-45D0-9F16-740FF9542D3E}"/>
</file>

<file path=customXml/itemProps3.xml><?xml version="1.0" encoding="utf-8"?>
<ds:datastoreItem xmlns:ds="http://schemas.openxmlformats.org/officeDocument/2006/customXml" ds:itemID="{C971304D-92A3-44F7-9A1E-7E57ECC86B6A}"/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184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Sindicato das Industrias Metalurgicas</dc:creator>
  <cp:lastModifiedBy>Yaskara Cristina Batista De Souza</cp:lastModifiedBy>
  <cp:revision>7</cp:revision>
  <dcterms:created xsi:type="dcterms:W3CDTF">2022-05-05T13:06:21Z</dcterms:created>
  <dcterms:modified xsi:type="dcterms:W3CDTF">2022-05-10T18:45:41Z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0x010100B216D36EA15FBA4F894EA253DFC2BE68</vt:lpwstr>
  </property>
</Properties>
</file>